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9" r:id="rId10"/>
    <p:sldId id="263" r:id="rId11"/>
    <p:sldId id="264" r:id="rId12"/>
    <p:sldId id="265" r:id="rId13"/>
    <p:sldId id="266" r:id="rId14"/>
    <p:sldId id="262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667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292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96D36-D4A8-4351-B6E3-95AD33EF626D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D2D0A-0C9C-42B7-9D58-CF8ACE9FC8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D2D0A-0C9C-42B7-9D58-CF8ACE9FC83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52F96-7ACA-4AE9-A235-E39D4C7B86B9}" type="datetimeFigureOut">
              <a:rPr lang="en-US" smtClean="0"/>
              <a:pPr/>
              <a:t>4/30/2009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B0586-8F4E-48A0-BE29-649E718A71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Radically Simple 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Rawan</a:t>
            </a:r>
            <a:r>
              <a:rPr lang="en-US" dirty="0" smtClean="0"/>
              <a:t> </a:t>
            </a:r>
            <a:r>
              <a:rPr lang="en-US" dirty="0" err="1" smtClean="0"/>
              <a:t>Amireh</a:t>
            </a:r>
            <a:endParaRPr lang="en-US" dirty="0" smtClean="0"/>
          </a:p>
          <a:p>
            <a:r>
              <a:rPr lang="en-US" dirty="0" smtClean="0"/>
              <a:t>Megan Malone</a:t>
            </a:r>
          </a:p>
          <a:p>
            <a:r>
              <a:rPr lang="en-US" dirty="0" smtClean="0"/>
              <a:t>Mike O’Neill</a:t>
            </a:r>
          </a:p>
          <a:p>
            <a:r>
              <a:rPr lang="en-US" dirty="0" smtClean="0"/>
              <a:t>Ken </a:t>
            </a:r>
            <a:r>
              <a:rPr lang="en-US" dirty="0" err="1" smtClean="0"/>
              <a:t>Oyler</a:t>
            </a:r>
            <a:endParaRPr lang="en-US" dirty="0" smtClean="0"/>
          </a:p>
          <a:p>
            <a:r>
              <a:rPr lang="en-US" dirty="0" smtClean="0"/>
              <a:t>Courtney </a:t>
            </a:r>
            <a:r>
              <a:rPr lang="en-US" dirty="0" err="1" smtClean="0"/>
              <a:t>Vitullo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Strive for Simplicity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Remain as simple as possible, few standards</a:t>
            </a:r>
          </a:p>
          <a:p>
            <a:r>
              <a:rPr lang="en-US" dirty="0" smtClean="0"/>
              <a:t>Should assume technical failures will occur</a:t>
            </a:r>
          </a:p>
          <a:p>
            <a:r>
              <a:rPr lang="en-US" dirty="0" smtClean="0"/>
              <a:t>Should be ways to regulate</a:t>
            </a:r>
          </a:p>
          <a:p>
            <a:r>
              <a:rPr lang="en-US" dirty="0" smtClean="0"/>
              <a:t>Reusable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Strive for Simplicity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Minimal Standards</a:t>
            </a:r>
          </a:p>
          <a:p>
            <a:pPr lvl="1"/>
            <a:r>
              <a:rPr lang="en-US" dirty="0" smtClean="0"/>
              <a:t>Allow more focus on functionality</a:t>
            </a:r>
          </a:p>
          <a:p>
            <a:pPr lvl="1"/>
            <a:r>
              <a:rPr lang="en-US" dirty="0" smtClean="0"/>
              <a:t>Need the added value</a:t>
            </a:r>
          </a:p>
          <a:p>
            <a:pPr lvl="1"/>
            <a:r>
              <a:rPr lang="en-US" dirty="0" smtClean="0"/>
              <a:t>Make changes for future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Strive for Simplicity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Simple, reusable solutions</a:t>
            </a:r>
          </a:p>
          <a:p>
            <a:pPr lvl="1"/>
            <a:r>
              <a:rPr lang="en-US" dirty="0" smtClean="0"/>
              <a:t>Create an architecture to allow issues to be dealt with as they come up</a:t>
            </a:r>
          </a:p>
          <a:p>
            <a:pPr lvl="1"/>
            <a:r>
              <a:rPr lang="en-US" dirty="0" smtClean="0"/>
              <a:t>Old parts, solutions, etc. could be recycled into new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Strive for Simplicity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Modularity, not just modules</a:t>
            </a:r>
          </a:p>
          <a:p>
            <a:pPr lvl="1"/>
            <a:r>
              <a:rPr lang="en-US" dirty="0" smtClean="0"/>
              <a:t>“Involves clearly specifying interfaces so that development work can take place within any one module without affecting the others.”</a:t>
            </a:r>
          </a:p>
          <a:p>
            <a:pPr lvl="1"/>
            <a:r>
              <a:rPr lang="en-US" dirty="0" smtClean="0"/>
              <a:t>“Allows designers to focus on building solutions without disturbing the global system.”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Give Some Power to the 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Reasons for failures</a:t>
            </a:r>
          </a:p>
          <a:p>
            <a:r>
              <a:rPr lang="en-US" dirty="0" smtClean="0"/>
              <a:t>Ways to improve</a:t>
            </a:r>
          </a:p>
          <a:p>
            <a:r>
              <a:rPr lang="en-US" dirty="0" err="1" smtClean="0"/>
              <a:t>Shinsei's</a:t>
            </a:r>
            <a:r>
              <a:rPr lang="en-US" dirty="0" smtClean="0"/>
              <a:t> approach</a:t>
            </a:r>
          </a:p>
          <a:p>
            <a:r>
              <a:rPr lang="en-US" dirty="0" smtClean="0"/>
              <a:t>Continuous improvement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have covered</a:t>
            </a:r>
          </a:p>
          <a:p>
            <a:pPr lvl="1"/>
            <a:r>
              <a:rPr lang="en-US" dirty="0" smtClean="0"/>
              <a:t>Born of Necessity</a:t>
            </a:r>
          </a:p>
          <a:p>
            <a:pPr lvl="1"/>
            <a:r>
              <a:rPr lang="en-US" dirty="0" smtClean="0"/>
              <a:t>Forging Strategies</a:t>
            </a:r>
          </a:p>
          <a:p>
            <a:pPr lvl="1"/>
            <a:r>
              <a:rPr lang="en-US" dirty="0" smtClean="0"/>
              <a:t>Strive for Simplicity</a:t>
            </a:r>
          </a:p>
          <a:p>
            <a:pPr lvl="1"/>
            <a:r>
              <a:rPr lang="en-US" dirty="0" smtClean="0"/>
              <a:t>Giving Some Power to the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Fundamental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 to alter</a:t>
            </a:r>
          </a:p>
          <a:p>
            <a:r>
              <a:rPr lang="en-US" dirty="0" smtClean="0"/>
              <a:t>Need a path-based approach</a:t>
            </a:r>
          </a:p>
          <a:p>
            <a:r>
              <a:rPr lang="en-US" dirty="0" smtClean="0"/>
              <a:t>Japan’s </a:t>
            </a:r>
            <a:r>
              <a:rPr lang="en-US" dirty="0" err="1" smtClean="0"/>
              <a:t>Shinsei</a:t>
            </a:r>
            <a:r>
              <a:rPr lang="en-US" dirty="0" smtClean="0"/>
              <a:t> Bank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Born of Necessity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Shinsei</a:t>
            </a:r>
            <a:endParaRPr lang="en-US" dirty="0"/>
          </a:p>
          <a:p>
            <a:pPr lvl="1"/>
            <a:r>
              <a:rPr lang="en-US" dirty="0" smtClean="0"/>
              <a:t>Originally Long Term Credit Bank founded by Japanese government</a:t>
            </a:r>
          </a:p>
          <a:p>
            <a:pPr lvl="1"/>
            <a:r>
              <a:rPr lang="en-US" dirty="0" smtClean="0"/>
              <a:t>Used to assist rebuilding country’s industries after World War 2</a:t>
            </a:r>
          </a:p>
          <a:p>
            <a:pPr lvl="1"/>
            <a:r>
              <a:rPr lang="en-US" dirty="0" smtClean="0"/>
              <a:t>Went bust in 1998 with nearly $40 billion in nonperforming loans</a:t>
            </a:r>
          </a:p>
          <a:p>
            <a:pPr lvl="1"/>
            <a:r>
              <a:rPr lang="en-US" dirty="0" smtClean="0"/>
              <a:t>Nationalized and sold in 2000 to </a:t>
            </a:r>
            <a:r>
              <a:rPr lang="en-US" dirty="0" err="1" smtClean="0"/>
              <a:t>Ripplewood</a:t>
            </a:r>
            <a:r>
              <a:rPr lang="en-US" dirty="0" smtClean="0"/>
              <a:t> Holdings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Born of Necessity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Masamoto</a:t>
            </a:r>
            <a:r>
              <a:rPr lang="en-US" dirty="0"/>
              <a:t> Yashiro </a:t>
            </a:r>
            <a:r>
              <a:rPr lang="en-US" dirty="0" smtClean="0"/>
              <a:t> brought out of retirement to lead </a:t>
            </a:r>
            <a:r>
              <a:rPr lang="en-US" dirty="0" err="1" smtClean="0"/>
              <a:t>Shinsei</a:t>
            </a:r>
            <a:endParaRPr lang="en-US" dirty="0" smtClean="0"/>
          </a:p>
          <a:p>
            <a:r>
              <a:rPr lang="en-US" dirty="0" smtClean="0"/>
              <a:t>Revamp by provided </a:t>
            </a:r>
            <a:r>
              <a:rPr lang="en-US" dirty="0"/>
              <a:t>high quality products and services provided on a easy to use, low cost basis</a:t>
            </a:r>
          </a:p>
          <a:p>
            <a:r>
              <a:rPr lang="en-US" dirty="0"/>
              <a:t>Firm’s existing IT systems couldn’t support bank’s existing corporate business adequately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Born of Necessity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Hired </a:t>
            </a:r>
            <a:r>
              <a:rPr lang="en-US" dirty="0" err="1"/>
              <a:t>Dhananjaya</a:t>
            </a:r>
            <a:r>
              <a:rPr lang="en-US" dirty="0"/>
              <a:t> “Jay” </a:t>
            </a:r>
            <a:r>
              <a:rPr lang="en-US" dirty="0" err="1"/>
              <a:t>Dvivedi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Rejected two conventional ways of fixing problem: Big Bang and Incremental</a:t>
            </a:r>
          </a:p>
          <a:p>
            <a:r>
              <a:rPr lang="en-US" dirty="0" smtClean="0"/>
              <a:t>Created a new choice</a:t>
            </a:r>
          </a:p>
          <a:p>
            <a:r>
              <a:rPr lang="en-US" dirty="0"/>
              <a:t>Put into place a new, modular infrastructure that at first would function in parallel with </a:t>
            </a:r>
            <a:r>
              <a:rPr lang="en-US" dirty="0" smtClean="0"/>
              <a:t>current infrastructure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Born of Necessity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enterprise IT system was instrumental in helping </a:t>
            </a:r>
            <a:r>
              <a:rPr lang="en-US" dirty="0" err="1"/>
              <a:t>Shinsei</a:t>
            </a:r>
            <a:r>
              <a:rPr lang="en-US" dirty="0"/>
              <a:t> quickly become player in retail banking market in Japan</a:t>
            </a:r>
          </a:p>
          <a:p>
            <a:r>
              <a:rPr lang="en-US" dirty="0"/>
              <a:t>By June 30, 2007 </a:t>
            </a:r>
            <a:r>
              <a:rPr lang="en-US" dirty="0" err="1"/>
              <a:t>Shinsei</a:t>
            </a:r>
            <a:r>
              <a:rPr lang="en-US" dirty="0"/>
              <a:t> had more than 2 million retail </a:t>
            </a:r>
            <a:r>
              <a:rPr lang="en-US" dirty="0" smtClean="0"/>
              <a:t>customers</a:t>
            </a:r>
          </a:p>
          <a:p>
            <a:r>
              <a:rPr lang="en-US" dirty="0" err="1"/>
              <a:t>Shinsei</a:t>
            </a:r>
            <a:r>
              <a:rPr lang="en-US" dirty="0"/>
              <a:t> to be number one in customer satisfaction among banks in Japan in 2004, 05, 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 lvl="0"/>
            <a:r>
              <a:rPr lang="en-US" sz="2800" dirty="0" smtClean="0">
                <a:latin typeface="+mj-lt"/>
              </a:rPr>
              <a:t>Don’t just align business and IT strategies — forge them together</a:t>
            </a: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Information systems are an integral part of business strategy in almost all industries today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>
                <a:latin typeface="+mj-lt"/>
              </a:rPr>
              <a:t>The 1</a:t>
            </a:r>
            <a:r>
              <a:rPr lang="en-US" baseline="30000" dirty="0" smtClean="0">
                <a:latin typeface="+mj-lt"/>
              </a:rPr>
              <a:t>st</a:t>
            </a:r>
            <a:r>
              <a:rPr lang="en-US" dirty="0" smtClean="0">
                <a:latin typeface="+mj-lt"/>
              </a:rPr>
              <a:t> step is to focus on the foreseeable business objectives, not the existing environment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Too often, firms spend their time thinking about how current processes work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Forging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latin typeface="+mj-lt"/>
              </a:rPr>
              <a:t>Next, managers must build an IT strategy that fits them </a:t>
            </a:r>
          </a:p>
          <a:p>
            <a:r>
              <a:rPr lang="en-US" dirty="0" smtClean="0">
                <a:latin typeface="+mj-lt"/>
              </a:rPr>
              <a:t> There must be a constant interaction between the business and IT groups about business goals and constraints </a:t>
            </a:r>
          </a:p>
          <a:p>
            <a:pPr lvl="0"/>
            <a:r>
              <a:rPr lang="en-US" dirty="0" smtClean="0">
                <a:latin typeface="+mj-lt"/>
              </a:rPr>
              <a:t>By engaging in iterative discussions, the two sides gradually come to speak the same language and new potential solutions will emerge  </a:t>
            </a:r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475</Words>
  <Application>Microsoft Office PowerPoint</Application>
  <PresentationFormat>On-screen Show (4:3)</PresentationFormat>
  <Paragraphs>86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Radically Simple IT</vt:lpstr>
      <vt:lpstr>Fundamental Problem</vt:lpstr>
      <vt:lpstr>Born of Necessity</vt:lpstr>
      <vt:lpstr>Born of Necessity</vt:lpstr>
      <vt:lpstr>Born of Necessity</vt:lpstr>
      <vt:lpstr>Born of Necessity</vt:lpstr>
      <vt:lpstr>Forging Strategies</vt:lpstr>
      <vt:lpstr>Forging Strategies</vt:lpstr>
      <vt:lpstr>Forging Strategies</vt:lpstr>
      <vt:lpstr>Strive for Simplicity </vt:lpstr>
      <vt:lpstr>Strive for Simplicity</vt:lpstr>
      <vt:lpstr>Strive for Simplicity</vt:lpstr>
      <vt:lpstr>Strive for Simplicity</vt:lpstr>
      <vt:lpstr>Give Some Power to the People</vt:lpstr>
      <vt:lpstr>Conclusion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Radically Simple IT</dc:title>
  <dc:creator>Courtney</dc:creator>
  <cp:lastModifiedBy>rmamireh</cp:lastModifiedBy>
  <cp:revision>7</cp:revision>
  <dcterms:created xsi:type="dcterms:W3CDTF">2009-04-24T14:20:45Z</dcterms:created>
  <dcterms:modified xsi:type="dcterms:W3CDTF">2009-04-30T14:53:29Z</dcterms:modified>
</cp:coreProperties>
</file>